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  <p:sldId id="268" r:id="rId30"/>
    <p:sldId id="269" r:id="rId31"/>
    <p:sldId id="270" r:id="rId32"/>
    <p:sldId id="271" r:id="rId33"/>
    <p:sldId id="272" r:id="rId34"/>
    <p:sldId id="273" r:id="rId35"/>
    <p:sldId id="274" r:id="rId36"/>
    <p:sldId id="275" r:id="rId37"/>
    <p:sldId id="276" r:id="rId38"/>
    <p:sldId id="277" r:id="rId39"/>
    <p:sldId id="278" r:id="rId40"/>
    <p:sldId id="279" r:id="rId41"/>
    <p:sldId id="280" r:id="rId42"/>
    <p:sldId id="281" r:id="rId43"/>
    <p:sldId id="282" r:id="rId44"/>
    <p:sldId id="283" r:id="rId45"/>
    <p:sldId id="284" r:id="rId46"/>
    <p:sldId id="285" r:id="rId47"/>
    <p:sldId id="286" r:id="rId48"/>
    <p:sldId id="287" r:id="rId49"/>
    <p:sldId id="288" r:id="rId50"/>
    <p:sldId id="289" r:id="rId51"/>
    <p:sldId id="290" r:id="rId52"/>
    <p:sldId id="291" r:id="rId53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lab 레트로라이프" charset="1" panose="02000600000000000000"/>
      <p:regular r:id="rId10"/>
    </p:embeddedFont>
    <p:embeddedFont>
      <p:font typeface="Tlab 레트로라이프 Bold" charset="1" panose="02000800000000000000"/>
      <p:regular r:id="rId11"/>
    </p:embeddedFont>
    <p:embeddedFont>
      <p:font typeface="Source Han Sans KR" charset="1" panose="020B0400000000000000"/>
      <p:regular r:id="rId12"/>
    </p:embeddedFont>
    <p:embeddedFont>
      <p:font typeface="Source Han Sans KR Bold" charset="1" panose="020B0800000000000000"/>
      <p:regular r:id="rId13"/>
    </p:embeddedFont>
    <p:embeddedFont>
      <p:font typeface="Source Han Sans KR Extra-Light" charset="1" panose="020B0200000000000000"/>
      <p:regular r:id="rId14"/>
    </p:embeddedFont>
    <p:embeddedFont>
      <p:font typeface="Source Han Sans KR Light" charset="1" panose="020B0300000000000000"/>
      <p:regular r:id="rId15"/>
    </p:embeddedFont>
    <p:embeddedFont>
      <p:font typeface="Source Han Sans KR Medium" charset="1" panose="020B0600000000000000"/>
      <p:regular r:id="rId16"/>
    </p:embeddedFont>
    <p:embeddedFont>
      <p:font typeface="Source Han Sans KR Heavy" charset="1" panose="020B0A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30" Target="slides/slide13.xml" Type="http://schemas.openxmlformats.org/officeDocument/2006/relationships/slide"/><Relationship Id="rId31" Target="slides/slide14.xml" Type="http://schemas.openxmlformats.org/officeDocument/2006/relationships/slide"/><Relationship Id="rId32" Target="slides/slide15.xml" Type="http://schemas.openxmlformats.org/officeDocument/2006/relationships/slide"/><Relationship Id="rId33" Target="slides/slide16.xml" Type="http://schemas.openxmlformats.org/officeDocument/2006/relationships/slide"/><Relationship Id="rId34" Target="slides/slide17.xml" Type="http://schemas.openxmlformats.org/officeDocument/2006/relationships/slide"/><Relationship Id="rId35" Target="slides/slide18.xml" Type="http://schemas.openxmlformats.org/officeDocument/2006/relationships/slide"/><Relationship Id="rId36" Target="slides/slide19.xml" Type="http://schemas.openxmlformats.org/officeDocument/2006/relationships/slide"/><Relationship Id="rId37" Target="slides/slide20.xml" Type="http://schemas.openxmlformats.org/officeDocument/2006/relationships/slide"/><Relationship Id="rId38" Target="slides/slide21.xml" Type="http://schemas.openxmlformats.org/officeDocument/2006/relationships/slide"/><Relationship Id="rId39" Target="slides/slide22.xml" Type="http://schemas.openxmlformats.org/officeDocument/2006/relationships/slide"/><Relationship Id="rId4" Target="theme/theme1.xml" Type="http://schemas.openxmlformats.org/officeDocument/2006/relationships/theme"/><Relationship Id="rId40" Target="slides/slide23.xml" Type="http://schemas.openxmlformats.org/officeDocument/2006/relationships/slide"/><Relationship Id="rId41" Target="slides/slide24.xml" Type="http://schemas.openxmlformats.org/officeDocument/2006/relationships/slide"/><Relationship Id="rId42" Target="slides/slide25.xml" Type="http://schemas.openxmlformats.org/officeDocument/2006/relationships/slide"/><Relationship Id="rId43" Target="slides/slide26.xml" Type="http://schemas.openxmlformats.org/officeDocument/2006/relationships/slide"/><Relationship Id="rId44" Target="slides/slide27.xml" Type="http://schemas.openxmlformats.org/officeDocument/2006/relationships/slide"/><Relationship Id="rId45" Target="slides/slide28.xml" Type="http://schemas.openxmlformats.org/officeDocument/2006/relationships/slide"/><Relationship Id="rId46" Target="slides/slide29.xml" Type="http://schemas.openxmlformats.org/officeDocument/2006/relationships/slide"/><Relationship Id="rId47" Target="slides/slide30.xml" Type="http://schemas.openxmlformats.org/officeDocument/2006/relationships/slide"/><Relationship Id="rId48" Target="slides/slide31.xml" Type="http://schemas.openxmlformats.org/officeDocument/2006/relationships/slide"/><Relationship Id="rId49" Target="slides/slide32.xml" Type="http://schemas.openxmlformats.org/officeDocument/2006/relationships/slide"/><Relationship Id="rId5" Target="tableStyles.xml" Type="http://schemas.openxmlformats.org/officeDocument/2006/relationships/tableStyles"/><Relationship Id="rId50" Target="slides/slide33.xml" Type="http://schemas.openxmlformats.org/officeDocument/2006/relationships/slide"/><Relationship Id="rId51" Target="slides/slide34.xml" Type="http://schemas.openxmlformats.org/officeDocument/2006/relationships/slide"/><Relationship Id="rId52" Target="slides/slide35.xml" Type="http://schemas.openxmlformats.org/officeDocument/2006/relationships/slide"/><Relationship Id="rId53" Target="slides/slide36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46946" y="3859539"/>
            <a:ext cx="11594107" cy="1253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3"/>
              </a:lnSpc>
            </a:pPr>
            <a:r>
              <a:rPr lang="en-US" sz="8002" spc="-80">
                <a:solidFill>
                  <a:srgbClr val="000000"/>
                </a:solidFill>
                <a:ea typeface="Tlab 레트로라이프"/>
              </a:rPr>
              <a:t>대용량 시스템 설계 기초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98592" y="810260"/>
            <a:ext cx="5156039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19"/>
              </a:lnSpc>
              <a:spcBef>
                <a:spcPct val="0"/>
              </a:spcBef>
            </a:pPr>
            <a:r>
              <a:rPr lang="en-US" sz="2299" spc="-57">
                <a:solidFill>
                  <a:srgbClr val="000000"/>
                </a:solidFill>
                <a:latin typeface="Source Han Sans KR Medium"/>
                <a:ea typeface="Source Han Sans KR Medium"/>
              </a:rPr>
              <a:t>월간CS - 대용량 시스템 설계 기초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503353" y="876241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김혜린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086784" y="5707052"/>
            <a:ext cx="8114433" cy="4994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2"/>
              </a:lnSpc>
            </a:pPr>
            <a:r>
              <a:rPr lang="en-US" sz="3200" spc="-32">
                <a:solidFill>
                  <a:srgbClr val="000000"/>
                </a:solidFill>
                <a:latin typeface="Tlab 레트로라이프"/>
                <a:ea typeface="Tlab 레트로라이프"/>
              </a:rPr>
              <a:t>9.웹크롤러 설계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70063" y="8854493"/>
            <a:ext cx="4755947" cy="3892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20"/>
              </a:lnSpc>
              <a:spcBef>
                <a:spcPct val="0"/>
              </a:spcBef>
            </a:pPr>
            <a:r>
              <a:rPr lang="en-US" sz="2300" spc="-57">
                <a:solidFill>
                  <a:srgbClr val="000000"/>
                </a:solidFill>
                <a:latin typeface="Source Han Sans KR Bold"/>
              </a:rPr>
              <a:t>2024.04.07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03353" y="8338238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</a:rPr>
              <a:t>@OolongTea620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406752"/>
            <a:ext cx="277717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미수집 URL 저장소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30957"/>
            <a:ext cx="135908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다운로드 할 URL을 저장 관리하는 컴포넌트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FIFO 큐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404251"/>
            <a:ext cx="341545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HTML 다운로더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6028456"/>
            <a:ext cx="135908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인터넷에서 웹 페이지를 다운로드하는 컴포넌트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다운로드할 페이지의 URL은 미수집 URL 저장소가 제공한다.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406752"/>
            <a:ext cx="272669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도메인 이름 변환기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30957"/>
            <a:ext cx="135908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 페이지를 다운받으려면 URL을 IP 주소로 변환하는 절차가 필요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HTML 다운로더는 도메인 이름 변환기를 사용하여 URL에 대응되는 IP 주소를 알아낸다.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404251"/>
            <a:ext cx="341545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콘텐츠 파서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6028456"/>
            <a:ext cx="1359080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웹 페이지를 </a:t>
            </a: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다운로드 전 파싱과 검증 절차를 필요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크롤링 서버 안에 콘텐츠 파서를 구현하면 크롤링 과정이 느려지게 될 수 있으므로 </a:t>
            </a: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독립된 컴포넌트로 구성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406752"/>
            <a:ext cx="199977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콘텐츠 저장소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30957"/>
            <a:ext cx="13590806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HTML 문서를 보관하는 시스템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저장소를 구현하는 데 쓰일 기술을 고를 때는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저장할 데이터의 유형, 크기, 저장소 접근 빈도, 데이터의 유효 기간 등을 종합적으로 고려해야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6847182"/>
            <a:ext cx="341545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URL 추출기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7471387"/>
            <a:ext cx="1359080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HTML 페이지를 파싱하여 링크들을 골라내는 역할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1937" y="5472407"/>
            <a:ext cx="831691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데이터 양이 너무 많으므로 대부분의 콘텐츠는 디스크에 저장한다.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인기 있는 콘텐츠는 메모리에 두어 접근 지연시간을 줄일 것이다.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406752"/>
            <a:ext cx="1413828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URL 필터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30957"/>
            <a:ext cx="13590806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특정한 콘텐츠 타입이나 파일 확장자를 갖는 URL,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접속 시 오류가 발생하는 URL,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접근 제외 목록에 포함된 URL 등을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크롤링 대상에서</a:t>
            </a:r>
            <a:r>
              <a:rPr lang="en-US" sz="2500" spc="-62">
                <a:solidFill>
                  <a:srgbClr val="000000"/>
                </a:solidFill>
                <a:latin typeface="Source Han Sans KR"/>
              </a:rPr>
              <a:t> </a:t>
            </a: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배제하는 역할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6463007"/>
            <a:ext cx="341545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URL 저장소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7077687"/>
            <a:ext cx="13590806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이미 방문한 URL을 보관하는 저장소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406752"/>
            <a:ext cx="2817336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웹 크롤러 작업 흐름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85464" y="4849301"/>
            <a:ext cx="12031504" cy="4088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시작 URL들을 미수집 URL 저장소에 저장.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HTML 다운로더는 미수집 URL 저장소에서 URL 목록을 가져온다.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HTML 다운로더는 도메인 이름 변환기를 사용하여 URL의 IP 주소를 알아내고, 해당 IP 주소로 접속하여 웹 페이지를 다운받는다.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콘텐츠 파서는 다운된 HTML 페이지를 파싱하여 올바른 형식을 갖춘 페이지인지 검증한다.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콘텐츠 파싱과 검증이 끝나면 중복 콘텐츠인지 확인한느 절차를 개시한다.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중복 콘텐츠인지 확인하기 위해서, 해당 페이지가 이미 저장소에 있는지 본다.</a:t>
            </a:r>
          </a:p>
          <a:p>
            <a:pPr marL="777246" indent="-259082" lvl="2">
              <a:lnSpc>
                <a:spcPts val="2520"/>
              </a:lnSpc>
              <a:buAutoNum type="alphaL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이미 저장소에 있는 콘텐츠인 경우에는 처리하지 않고 버린다.</a:t>
            </a:r>
          </a:p>
          <a:p>
            <a:pPr marL="777246" indent="-259082" lvl="2">
              <a:lnSpc>
                <a:spcPts val="2520"/>
              </a:lnSpc>
              <a:buAutoNum type="alphaL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저장소에 없는 콘텐츠인 경우에는 저장소에 저장한 뒤 URL 추출기로 전달한다.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URL 추출기는 해당 HTML 페이지에서 링크를 골라낸다.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골라낸 링크를 URL 필터로 전달한다.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필터링이 끝나고 남은 URL만 중복 URL 판별 단계로 전달한다.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이미 처리한 URL인지 확인하기 위하여, URL 저장소에 보관된 URL인지 살핀다. 이미 저장소에 있는 URL은 버린다.</a:t>
            </a:r>
          </a:p>
          <a:p>
            <a:pPr marL="388623" indent="-194312" lvl="1">
              <a:lnSpc>
                <a:spcPts val="2520"/>
              </a:lnSpc>
              <a:buAutoNum type="arabicPeriod" startAt="1"/>
            </a:pPr>
            <a:r>
              <a:rPr lang="en-US" sz="1800" spc="-45">
                <a:solidFill>
                  <a:srgbClr val="000000">
                    <a:alpha val="77647"/>
                  </a:srgbClr>
                </a:solidFill>
                <a:latin typeface="Source Han Sans KR"/>
                <a:ea typeface="Source Han Sans KR"/>
              </a:rPr>
              <a:t>저장소에 없는 URL은 URL 저장소에 저장할 뿐 아니라 미수집 URL 저장소에도 전달한다.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30295"/>
            <a:ext cx="379825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핵심 </a:t>
            </a: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컴포넌트 &amp; 구현 기술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259300"/>
            <a:ext cx="5003800" cy="261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latin typeface="Source Han Sans KR"/>
              </a:rPr>
              <a:t>DFS vs BFS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미수집 URL 저장소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HTML 다운로더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안정성 확보 전략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확장성 확보 전략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문제 있는 컨텐츠 감지 및 회피 전략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30295"/>
            <a:ext cx="710465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DFS 를 쓸 것인가, BFS 를 쓸것인가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97375"/>
            <a:ext cx="7416165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웹은 유향 그래프나 같다. 페이지 - 노드, 하이퍼링크 - 엣지.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704715"/>
            <a:ext cx="4551204" cy="438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크롤링 == 그래프를 탐색하는 과정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5591175"/>
            <a:ext cx="965962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 DFS는 좋은 선택이 아닐 가능성이 높다. 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&gt; 그래프 크기가 클 경우 어느정도로</a:t>
            </a: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 깊숙이 가게 될지 가늠하기 어렵기 때문</a:t>
            </a:r>
            <a:r>
              <a:rPr lang="en-US" sz="2500" spc="-62">
                <a:solidFill>
                  <a:srgbClr val="000000"/>
                </a:solidFill>
                <a:latin typeface="Source Han Sans KR"/>
              </a:rPr>
              <a:t>.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30295"/>
            <a:ext cx="710465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웹 크롤러는 보통 BFS를 사용한다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40225"/>
            <a:ext cx="9726137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"/>
              </a:rPr>
              <a:t>큐</a:t>
            </a:r>
            <a:r>
              <a:rPr lang="en-US" sz="2799" spc="-69">
                <a:solidFill>
                  <a:srgbClr val="000000"/>
                </a:solidFill>
                <a:ea typeface="Source Han Sans KR"/>
              </a:rPr>
              <a:t>를 사용하는 알고리즘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한쪽으로는 탐색할 URL을 집어넣고, 다른 한 쪽으로는 꺼내기만 한다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245455"/>
            <a:ext cx="11069321" cy="3552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문제점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politeness 위배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한 페이지에서 나오는 링크의 상당수는 같은 서버로 되돌아감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URL간 우선순위가 없다.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(처리 순서에 있어 모든 페이지를 공평하게 대우)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페이지 순위, 사용자 트래픽의 양, 업데이트 빈도 등 여러가지 척도에 비추어 구현하려면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표준적 알고리즘만 사용해서는 안됨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30295"/>
            <a:ext cx="710465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예외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40225"/>
            <a:ext cx="8148003" cy="1471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크롤러 기본 원칙</a:t>
            </a:r>
            <a:r>
              <a:rPr lang="en-US" sz="2799" spc="-69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"/>
              </a:rPr>
              <a:t>동일한 웹사이트에 대해서 </a:t>
            </a: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한 번에 한 페이지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-69">
                <a:solidFill>
                  <a:srgbClr val="000000"/>
                </a:solidFill>
                <a:ea typeface="Source Han Sans KR"/>
              </a:rPr>
              <a:t>같은 페이지를 다운받는 태스크는 시간차를 두고 실행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990818"/>
            <a:ext cx="11976100" cy="136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구현 방법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웹사이트의 호스트명과 다운로드를 수행하는 작업 스레드 사이의 관계를 유지한다. </a:t>
            </a:r>
          </a:p>
          <a:p>
            <a:pPr marL="539751" indent="-269876" lvl="1">
              <a:lnSpc>
                <a:spcPts val="3500"/>
              </a:lnSpc>
              <a:buFont typeface="Arial"/>
              <a:buChar char="•"/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각 다운로드 스레드는 별도 FIFO 큐를 가지고 있어, 해당 큐에서 꺼낸 URL만 다운로드 한다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1996419" y="8495030"/>
            <a:ext cx="5262881" cy="763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호스트별로 들어가는 큐를 지정. </a:t>
            </a:r>
          </a:p>
          <a:p>
            <a:pPr>
              <a:lnSpc>
                <a:spcPts val="3080"/>
              </a:lnSpc>
            </a:pPr>
            <a:r>
              <a:rPr lang="en-US" sz="2200" spc="-55">
                <a:solidFill>
                  <a:srgbClr val="000000"/>
                </a:solidFill>
                <a:latin typeface="Source Han Sans KR Bold"/>
                <a:ea typeface="Source Han Sans KR Bold"/>
              </a:rPr>
              <a:t>같은 큐에서 나온 것은 동시에 접속하지 않는다.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027680"/>
            <a:ext cx="9858375" cy="6230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</a:rPr>
              <a:t>queue router: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같은 호스트에 속한 URL은 언제나 같은 큐로 가도록 보장하는 역할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</a:rPr>
              <a:t>mapping table: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ea typeface="Source Han Sans KR"/>
              </a:rPr>
              <a:t>호스트 이름과 큐 사이의 관계를 보관하는 테이블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FIFO 큐: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같은 호스트에 속한 URL은 언제나 같은 큐에 보관됨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큐 선택기(queue selector):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큐들을 순회하면서 큐에서 URL을 꺼내어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해당 큐에서 나온 URL을 다운로드하도록 지정된 작업스레드에 전달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작업스레드(worker thread):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작업 스레드는 전달된 URL을 다운로드하는 작업을 수행한다. </a:t>
            </a:r>
          </a:p>
          <a:p>
            <a:pPr>
              <a:lnSpc>
                <a:spcPts val="3080"/>
              </a:lnSpc>
              <a:spcBef>
                <a:spcPct val="0"/>
              </a:spcBef>
            </a:pPr>
            <a:r>
              <a:rPr lang="en-US" sz="2200" spc="-55">
                <a:solidFill>
                  <a:srgbClr val="000000"/>
                </a:solidFill>
                <a:latin typeface="Source Han Sans KR"/>
                <a:ea typeface="Source Han Sans KR"/>
              </a:rPr>
              <a:t>전달된 URL은 순차적으로 처리될 것이며, 작업들 사이에는 일정한 지연시간을 둘 수 있다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552308" y="4598572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웹 크롤러란?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4274804" y="5159473"/>
            <a:ext cx="973839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웹페이지, 이미지, 비디오... 파일 등 웹 리소스를 모으는 시스템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136334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우선 순위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737304"/>
            <a:ext cx="9607551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유용성에 따라 URL의 우선순위를 나누는 다양한 컴포넌트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페이지 랭크, 트래픽 양, 갱신 빈도(update frequency) 등 다양한 척도 사용.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883479"/>
            <a:ext cx="7751225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 Bold"/>
                <a:ea typeface="Source Han Sans KR Bold"/>
              </a:rPr>
              <a:t>(책에서는) 순위 결정장치(prioritizer) 설명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latin typeface="Source Han Sans KR"/>
                <a:ea typeface="Source Han Sans KR"/>
              </a:rPr>
              <a:t>url 우선순위를 정하는 컴포넌트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5865189"/>
            <a:ext cx="9937433" cy="3051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</a:rPr>
              <a:t>1. </a:t>
            </a: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순위 결정 장치: URL 을 입력으로 받아 우선순위를 계산.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</a:rPr>
              <a:t>2. </a:t>
            </a: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우선순위 별로 큐가 하나씩 할당됨. 우선순위가 높으면 선택될 확률도 올라감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3. 큐 선택기: 임의 큐에서 처리할 URL을 꺼낸다.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순위가 높은 큐에서 더 자주 꺼내도록 프로그램 되어있음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전면 큐 (front queue): 우선순위 결정과정 처리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후면 큐 (back queue): 크롤러의 politeness 보장.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9545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신선도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737304"/>
            <a:ext cx="6608763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웹페이지는 수시로 추가/삭제/변경됨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데이터의 신선함(freshness)를 유지하기 위해 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이미 다운받은 페이지라 하더라도 재수집 필요 있음,.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521716"/>
            <a:ext cx="7751225" cy="1353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-65">
                <a:solidFill>
                  <a:srgbClr val="000000"/>
                </a:solidFill>
                <a:ea typeface="Source Han Sans KR Bold"/>
              </a:rPr>
              <a:t>신선도 작업 최적화 전략</a:t>
            </a:r>
          </a:p>
          <a:p>
            <a:pPr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spc="-65">
                <a:solidFill>
                  <a:srgbClr val="000000"/>
                </a:solidFill>
                <a:ea typeface="Source Han Sans KR"/>
              </a:rPr>
              <a:t>웹웹 페이지의 변경 이력 활용</a:t>
            </a:r>
          </a:p>
          <a:p>
            <a:pPr marL="561341" indent="-280670" lvl="1">
              <a:lnSpc>
                <a:spcPts val="3640"/>
              </a:lnSpc>
              <a:spcBef>
                <a:spcPct val="0"/>
              </a:spcBef>
              <a:buFont typeface="Arial"/>
              <a:buChar char="•"/>
            </a:pPr>
            <a:r>
              <a:rPr lang="en-US" sz="2600" spc="-65">
                <a:solidFill>
                  <a:srgbClr val="000000"/>
                </a:solidFill>
                <a:ea typeface="Source Han Sans KR"/>
              </a:rPr>
              <a:t>우선순위가 높은 페이지는 더 자주 재 수집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790379"/>
            <a:ext cx="623077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미수집 URL 저장소를 위한 지속성 저장장치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357575"/>
            <a:ext cx="5524183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미수집 URL 저장소를 위한 지속성 저장장치</a:t>
            </a:r>
          </a:p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그 URL들을 어디에 저장해야할까?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503750"/>
            <a:ext cx="7311032" cy="173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메모리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❌: 안정성, 규모</a:t>
            </a: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 확장성이 떨어짐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디스크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❌: 느려서 쉽게 성능 병목지점이 됨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144000" y="4754450"/>
            <a:ext cx="7751225" cy="1361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(책에서 설명한)</a:t>
            </a: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절충안 : </a:t>
            </a:r>
          </a:p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대부분의 URL은 디스크에 두지만 메모리 버퍼에 큐를 둠. </a:t>
            </a:r>
          </a:p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버퍼에 있는 데이터는 주기적으로 디스크에 기록.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11147042" y="2004448"/>
            <a:ext cx="5892161" cy="3560961"/>
          </a:xfrm>
          <a:custGeom>
            <a:avLst/>
            <a:gdLst/>
            <a:ahLst/>
            <a:cxnLst/>
            <a:rect r="r" b="b" t="t" l="l"/>
            <a:pathLst>
              <a:path h="3560961" w="5892161">
                <a:moveTo>
                  <a:pt x="0" y="0"/>
                </a:moveTo>
                <a:lnTo>
                  <a:pt x="5892162" y="0"/>
                </a:lnTo>
                <a:lnTo>
                  <a:pt x="5892162" y="3560961"/>
                </a:lnTo>
                <a:lnTo>
                  <a:pt x="0" y="3560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232791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HTML 다운로더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3737304"/>
            <a:ext cx="572484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  <a:spcBef>
                <a:spcPct val="0"/>
              </a:spcBef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HTTP 프로토콜을 통해 웹페이지를 내려 받음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71937" y="4445329"/>
            <a:ext cx="10261442" cy="348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 Bold"/>
              </a:rPr>
              <a:t>Robots.txt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로봇 제외 프로토콜이라고도 불린다. 웹사이트가 크롤러와 소통하는 표준.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이 파일에는 크롤러가 수집해도 되는 페이지 목록이 들어있다.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크롤러는 사이트를 다운받기 전에 해당 파일에 나열된 규칙을 먼저 확인해야 한다.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같은 호스트에서 Robots.txt 파일을 중복으로 다운로드 하는 것을 피하기 위해,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이 파일은 주기적으로 다시 다운 받아 캐싱한다.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44181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HTML 다운로더의 성능 최적화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6609874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분산 크롤링 :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성능을 높이기 위해 크롤링 작업을 여러 서버에 분산.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44181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HTML 다운로더의 성능 최적화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9986804" cy="331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도메인 이름 변환 결과 캐시 :</a:t>
            </a:r>
            <a:r>
              <a:rPr lang="en-US" sz="2699" spc="-67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3779"/>
              </a:lnSpc>
            </a:pPr>
          </a:p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"/>
                <a:ea typeface="Source Han Sans KR"/>
              </a:rPr>
              <a:t>DNS resolver는 크롤러 성능의 병목 중 하나.</a:t>
            </a:r>
          </a:p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"/>
                <a:ea typeface="Source Han Sans KR"/>
              </a:rPr>
              <a:t>이는 DNS 요청을 보내고 결과를 받는 작업의 동기적 특성 때문</a:t>
            </a:r>
          </a:p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"/>
                <a:ea typeface="Source Han Sans KR"/>
              </a:rPr>
              <a:t>스레드는 DNS 요청의 결과를 받기 전까지는 다음 작업을 진행할 수 없다. </a:t>
            </a:r>
          </a:p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"/>
                <a:ea typeface="Source Han Sans KR"/>
              </a:rPr>
              <a:t>크롤러 스레드 가운데 어느 하나라도 DNS resolver에 요청을 보내면, </a:t>
            </a:r>
          </a:p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latin typeface="Source Han Sans KR"/>
                <a:ea typeface="Source Han Sans KR"/>
              </a:rPr>
              <a:t>이 요청이 완료될 때까지 다른 스레드의 요청이 모두 block됨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7900500"/>
            <a:ext cx="15299373" cy="976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DNS 조회 결과로 얻어진 </a:t>
            </a: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도메인 이름과 그에 상응하는 IP 주소를 캐시에 보관, 주기적으로 갱신</a:t>
            </a: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하도록 구현, </a:t>
            </a:r>
          </a:p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성능을 높일 수 있다.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6443145"/>
            <a:ext cx="8479473" cy="177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짧은 타임아웃: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어떤 웹서버가  응답이 느리거나 아예 응답하지 않는 경우를 대비해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크롤러가 최대 얼마나 기다릴지를 미리 정해두는 것.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타임아웃의 경우 해당 페이지 다운로드를 중단한다.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441817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HTML 다운로더의 성능 최적화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3937188"/>
            <a:ext cx="11481912" cy="177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지역성</a:t>
            </a:r>
            <a:r>
              <a:rPr lang="en-US" sz="2699" spc="-67">
                <a:solidFill>
                  <a:srgbClr val="000000"/>
                </a:solidFill>
                <a:latin typeface="Source Han Sans KR Bold"/>
              </a:rPr>
              <a:t>:</a:t>
            </a:r>
            <a:r>
              <a:rPr lang="en-US" sz="2699" spc="-67">
                <a:solidFill>
                  <a:srgbClr val="000000"/>
                </a:solidFill>
                <a:latin typeface="Source Han Sans KR"/>
              </a:rPr>
              <a:t>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크롤링 작업을 수행하는 서버를 지역별로 분산하는 방법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크롤링 서버가 크롤링 대상 서버와 지역적으로 가까우면 페이지 다운로드 시간이 줄어들 것 </a:t>
            </a:r>
          </a:p>
          <a:p>
            <a:pPr>
              <a:lnSpc>
                <a:spcPts val="3499"/>
              </a:lnSpc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지역성을 활용하는 전략은 크롤서버, 캐시, 큐, 저장소 등 대부분의 컴포넌트에 적용 가능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103"/>
            <a:ext cx="11108214" cy="133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안정 해시(Consistent hashing)</a:t>
            </a:r>
            <a:r>
              <a:rPr lang="en-US" sz="2699" spc="-67">
                <a:solidFill>
                  <a:srgbClr val="000000"/>
                </a:solidFill>
                <a:latin typeface="Source Han Sans KR Bold"/>
              </a:rPr>
              <a:t>: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다운로더 서버(분산 HTML 다운로더)들에 부하를 고르게 분산하기 위해 적용가능한 기술</a:t>
            </a:r>
          </a:p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다운로드 서버를 쉽게 추가하고 삭제 가능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9545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805813"/>
            <a:ext cx="10183654" cy="1334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크롤링 상태 및 수집 데이터 저장</a:t>
            </a:r>
            <a:r>
              <a:rPr lang="en-US" sz="2699" spc="-67">
                <a:solidFill>
                  <a:srgbClr val="000000"/>
                </a:solidFill>
                <a:latin typeface="Source Han Sans KR Bold"/>
              </a:rPr>
              <a:t>: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장애가 발생한 경우에도 쉽게 복구할 수 있도록 지속적 저장장치에 기록해두는 것</a:t>
            </a:r>
          </a:p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크롤링 상태, 수집된 데이터를 지속적으로 저장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103"/>
            <a:ext cx="7384257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예외처리: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예외가 발생해도 전체 시스템이 중단되지 않도록 미리 처리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9545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안정성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5805813"/>
            <a:ext cx="9238456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 검증: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(비정상정 입력이나 환경을 대비) 시스템 오류를 방지하기 위한 중요 수단.</a:t>
            </a:r>
          </a:p>
        </p:txBody>
      </p:sp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9545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확장성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11960226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웹 크롤러 시스템의 </a:t>
            </a: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새로운 형태의 컨텐츠를 쉽게 지원할 수 있도록 신경써야한다.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(본 예제의 경우)새로운 모듈을 끼워 넣음으로써 새로운 형태의 컨텐츠를 지원할 수 있도록 설계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52308" y="4487777"/>
            <a:ext cx="15183384" cy="528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spc="-80">
                <a:solidFill>
                  <a:srgbClr val="000000"/>
                </a:solidFill>
                <a:latin typeface="Source Han Sans KR Bold"/>
                <a:ea typeface="Source Han Sans KR Bold"/>
              </a:rPr>
              <a:t>어디에 이용되는가?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00181" y="5746753"/>
            <a:ext cx="14687638" cy="1663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360"/>
              </a:lnSpc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검색 엔진 인덱싱(search engine indexing),</a:t>
            </a:r>
          </a:p>
          <a:p>
            <a:pPr>
              <a:lnSpc>
                <a:spcPts val="3360"/>
              </a:lnSpc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웹 아카이빙(Web Archiving),</a:t>
            </a:r>
          </a:p>
          <a:p>
            <a:pPr>
              <a:lnSpc>
                <a:spcPts val="3360"/>
              </a:lnSpc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웹 마이닝(Web Mining),</a:t>
            </a:r>
          </a:p>
          <a:p>
            <a:pPr>
              <a:lnSpc>
                <a:spcPts val="3360"/>
              </a:lnSpc>
            </a:pPr>
            <a:r>
              <a:rPr lang="en-US" sz="2400" spc="-60">
                <a:solidFill>
                  <a:srgbClr val="000000"/>
                </a:solidFill>
                <a:latin typeface="Source Han Sans KR Bold"/>
                <a:ea typeface="Source Han Sans KR Bold"/>
              </a:rPr>
              <a:t>웹 모니터링(web Monitoring)</a:t>
            </a:r>
          </a:p>
        </p:txBody>
      </p: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9545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확장성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41606" y="7879119"/>
            <a:ext cx="10232867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PNG 다</a:t>
            </a: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운로더 :  PNG 파일을 다운로드 하는 plug-in 모듈</a:t>
            </a:r>
          </a:p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웹 모니터 : 웹을 모니터링하여 저작권이나 상표권이 침해되는 일을 막는 모듈</a:t>
            </a:r>
          </a:p>
        </p:txBody>
      </p:sp>
    </p:spTree>
  </p:cSld>
  <p:clrMapOvr>
    <a:masterClrMapping/>
  </p:clrMapOvr>
</p:sld>
</file>

<file path=ppt/slides/slide3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103"/>
            <a:ext cx="7988936" cy="17722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중복 컨텐츠</a:t>
            </a:r>
            <a:r>
              <a:rPr lang="en-US" sz="2699" spc="-67">
                <a:solidFill>
                  <a:srgbClr val="000000"/>
                </a:solidFill>
                <a:latin typeface="Source Han Sans KR Bold"/>
              </a:rPr>
              <a:t>: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웹 컨텐트의 30% 가량은 중복.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해시, 체크섬 등의 방법을 사용해 중복 컨텐츠를 쉽게 탐지 가능 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예외가 발생해도 전체 시스템이 중단되지 않도록 미리 처리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418068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문제있는 컨텐츠 감지 및 회피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6243964"/>
            <a:ext cx="13349447" cy="2210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거미 덫(spider trap):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ea typeface="Source Han Sans KR"/>
              </a:rPr>
              <a:t>크롤러를 무한루프에 빠뜨리도록 설계한 웹 페이지</a:t>
            </a:r>
          </a:p>
          <a:p>
            <a:pPr marL="539749" indent="-269875" lvl="1">
              <a:lnSpc>
                <a:spcPts val="3499"/>
              </a:lnSpc>
              <a:spcBef>
                <a:spcPct val="0"/>
              </a:spcBef>
              <a:buFont typeface="Arial"/>
              <a:buChar char="•"/>
            </a:pPr>
            <a:r>
              <a:rPr lang="en-US" sz="2499" spc="-62">
                <a:solidFill>
                  <a:srgbClr val="000000"/>
                </a:solidFill>
                <a:latin typeface="Source Han Sans KR"/>
              </a:rPr>
              <a:t>spidertrapexample.com/foo/bar/foo/bar/foo/bar/...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URL의 최대 길이를 제한(100% 피할 수 없음)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사람이 수작업으로 찾아낸 후 이런 사이트를 크롤러 탐색 대상에서 제외하거나 URL 필터 목록에 걸어둔다.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3단계 상세 설계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4062103"/>
            <a:ext cx="11263472" cy="8959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  <a:spcBef>
                <a:spcPct val="0"/>
              </a:spcBef>
            </a:pPr>
            <a:r>
              <a:rPr lang="en-US" sz="2699" spc="-67">
                <a:solidFill>
                  <a:srgbClr val="000000"/>
                </a:solidFill>
                <a:ea typeface="Source Han Sans KR Bold"/>
              </a:rPr>
              <a:t>데이터 노이즈</a:t>
            </a:r>
            <a:r>
              <a:rPr lang="en-US" sz="2699" spc="-67">
                <a:solidFill>
                  <a:srgbClr val="000000"/>
                </a:solidFill>
                <a:latin typeface="Source Han Sans KR Bold"/>
              </a:rPr>
              <a:t>:</a:t>
            </a:r>
          </a:p>
          <a:p>
            <a:pPr>
              <a:lnSpc>
                <a:spcPts val="3499"/>
              </a:lnSpc>
              <a:spcBef>
                <a:spcPct val="0"/>
              </a:spcBef>
            </a:pPr>
            <a:r>
              <a:rPr lang="en-US" sz="2499" spc="-62">
                <a:solidFill>
                  <a:srgbClr val="000000"/>
                </a:solidFill>
                <a:latin typeface="Source Han Sans KR"/>
                <a:ea typeface="Source Han Sans KR"/>
              </a:rPr>
              <a:t>어떤 컨텐츠는 거의 가치가 없다. (광고, 스크립트 코드 등) 이런 컨텐츠를 가능한 제외해야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170108"/>
            <a:ext cx="4180681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문제있는 컨텐츠 감지 및 회피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4단계 마무리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4726464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좋은 크롤러가 갖추어야하는 특성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786242"/>
            <a:ext cx="853916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규모 확장성이 뛰어난 웹 크롤러 설계 작업은 단순하지 않다.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543797"/>
            <a:ext cx="4068763" cy="1967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규모 확장성(scalability)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예의(politeness)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-69">
                <a:solidFill>
                  <a:srgbClr val="000000"/>
                </a:solidFill>
                <a:latin typeface="Source Han Sans KR"/>
                <a:ea typeface="Source Han Sans KR"/>
              </a:rPr>
              <a:t>확장성(extensibility)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 spc="-69">
                <a:solidFill>
                  <a:srgbClr val="000000"/>
                </a:solidFill>
                <a:ea typeface="Source Han Sans KR"/>
              </a:rPr>
              <a:t>안정성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4단계 마무리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377190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추가로 논의해보면 좋은 것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14363701" cy="31248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서버 측 렌더링 (server-side rendering):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많은 웹사이트가 자바스크립트, ajax 등의 기술을 사용해서 링크를 즉석에서 만들어냄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그러나 웹 페이지를 그냥 있는 그대로 다운받아서 파싱해보면 그렇게 동적으로 생성되는 링크는 발견할 수 없을 것.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이 문제는 페이지를 파싱 전, </a:t>
            </a:r>
            <a:r>
              <a:rPr lang="en-US" sz="2500" spc="-62">
                <a:solidFill>
                  <a:srgbClr val="FF914D"/>
                </a:solidFill>
                <a:latin typeface="Source Han Sans KR Bold"/>
                <a:ea typeface="Source Han Sans KR Bold"/>
              </a:rPr>
              <a:t>동적 렌더링(dynamic rendering)을 적용</a:t>
            </a:r>
            <a:r>
              <a:rPr lang="en-US" sz="2500" spc="-62">
                <a:solidFill>
                  <a:srgbClr val="000000"/>
                </a:solidFill>
                <a:ea typeface="Source Han Sans KR"/>
              </a:rPr>
              <a:t>하면 해결 가능</a:t>
            </a:r>
          </a:p>
          <a:p>
            <a:pPr>
              <a:lnSpc>
                <a:spcPts val="3500"/>
              </a:lnSpc>
            </a:pPr>
          </a:p>
          <a:p>
            <a:pPr>
              <a:lnSpc>
                <a:spcPts val="3779"/>
              </a:lnSpc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원치 않는 페이지 필터링: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FF914D"/>
                </a:solidFill>
                <a:ea typeface="Source Han Sans KR Bold"/>
              </a:rPr>
              <a:t>스팸 방지 컴포넌트</a:t>
            </a: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를 두어 품질이 조약하거나 스팸성인 페이지를 걸러내도록 한다.</a:t>
            </a:r>
          </a:p>
        </p:txBody>
      </p:sp>
    </p:spTree>
  </p:cSld>
  <p:clrMapOvr>
    <a:masterClrMapping/>
  </p:clrMapOvr>
</p:sld>
</file>

<file path=ppt/slides/slide3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4단계 마무리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377190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추가로 논의해보면 좋은 것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8320088" cy="37153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79"/>
              </a:lnSpc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데이터베이스 다중화 및 샤딩 :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데이터 계층 가용성, 규모확장성, 안정성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779"/>
              </a:lnSpc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수평적 규모 확장성: 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대규모 분산 다운로드 서버로 확장하기 위해 무상태 서버로 만들기</a:t>
            </a:r>
          </a:p>
          <a:p>
            <a:pPr>
              <a:lnSpc>
                <a:spcPts val="3919"/>
              </a:lnSpc>
            </a:pPr>
          </a:p>
          <a:p>
            <a:pPr>
              <a:lnSpc>
                <a:spcPts val="3779"/>
              </a:lnSpc>
            </a:pPr>
            <a:r>
              <a:rPr lang="en-US" sz="2700" spc="-67">
                <a:solidFill>
                  <a:srgbClr val="000000"/>
                </a:solidFill>
                <a:latin typeface="Source Han Sans KR Bold"/>
                <a:ea typeface="Source Han Sans KR Bold"/>
              </a:rPr>
              <a:t>가용성, 일관성, 안정성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데이터 분석 솔루션(analytics)</a:t>
            </a:r>
          </a:p>
        </p:txBody>
      </p:sp>
    </p:spTree>
  </p:cSld>
  <p:clrMapOvr>
    <a:masterClrMapping/>
  </p:clrMapOvr>
</p:sld>
</file>

<file path=ppt/slides/slide3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467207" y="4452332"/>
            <a:ext cx="9353587" cy="13918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069"/>
              </a:lnSpc>
            </a:pPr>
            <a:r>
              <a:rPr lang="en-US" sz="9224" spc="-92">
                <a:solidFill>
                  <a:srgbClr val="000000"/>
                </a:solidFill>
                <a:latin typeface="Tlab 레트로라이프"/>
              </a:rPr>
              <a:t>END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671937" y="4695825"/>
            <a:ext cx="8904605" cy="44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50"/>
              </a:lnSpc>
            </a:pPr>
            <a:r>
              <a:rPr lang="en-US" sz="2500">
                <a:solidFill>
                  <a:srgbClr val="000000"/>
                </a:solidFill>
                <a:latin typeface="Source Han Sans KR Bold"/>
                <a:ea typeface="Source Han Sans KR Bold"/>
              </a:rPr>
              <a:t>웹 크롤러의 복잡도는 처리해야하는 데이터의 규모에 따라 달라진다.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71937" y="5316545"/>
            <a:ext cx="10991692" cy="518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49"/>
              </a:lnSpc>
            </a:pPr>
            <a:r>
              <a:rPr lang="en-US" sz="2899">
                <a:solidFill>
                  <a:srgbClr val="000000"/>
                </a:solidFill>
                <a:latin typeface="Source Han Sans KR Bold"/>
                <a:ea typeface="Source Han Sans KR Bold"/>
              </a:rPr>
              <a:t>설계 전, 웹 크롤러가 감당해야할 데이터의 규모와 기능을 고려해야한다. 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2412553"/>
            <a:ext cx="475594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들어가기 전에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1단계 - 문제 이해 및 설계 범위 확정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4053707"/>
            <a:ext cx="3771900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웹 크롤러의 기본 알고리즘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820787"/>
            <a:ext cx="14687638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1. URL 집합이 입력으로 주어지면, 해당 URL들이 가리키는 모든 웹 페이지를 다운로드 한다.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2. 다운받은 웹 페이지에서 URL들을 추출한다.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3. 추출된 URL들을 다운로드할 URL목록에 추가하고, 위의 과정을 처음부터 반복한다.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1단계 - 문제 이해 및 설계 범위 확정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418099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웹 크롤러가  만족해야할 속성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6127662"/>
            <a:ext cx="9763085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안정성(robustness)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크롤러는 이런 비정상적 입력이나 환경에 잘 대응할 수 있어야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(잘못 작성된 HTML, 아무 반응이 없는 서버, 장애, 악성 코드 링크...)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238537"/>
            <a:ext cx="9763085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규모 확장성</a:t>
            </a:r>
          </a:p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웹은 거대하고, 수십억 개의 페이지가 존재. </a:t>
            </a:r>
          </a:p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"/>
              </a:rPr>
              <a:t>따라서 </a:t>
            </a:r>
            <a:r>
              <a:rPr lang="en-US" sz="2500" spc="-62">
                <a:solidFill>
                  <a:srgbClr val="FF914D"/>
                </a:solidFill>
                <a:latin typeface="Source Han Sans KR"/>
                <a:ea typeface="Source Han Sans KR"/>
              </a:rPr>
              <a:t>병행성(parallelism)</a:t>
            </a: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을 활용시, 보다 효과적으로 웹 크롤링 가능.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1단계 - 문제 이해 및 설계 범위 확정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4180999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웹 크롤러가  만족해야할 속성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6146712"/>
            <a:ext cx="9614408" cy="1279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46"/>
              </a:lnSpc>
            </a:pPr>
            <a:r>
              <a:rPr lang="en-US" sz="2461" spc="-61">
                <a:solidFill>
                  <a:srgbClr val="000000"/>
                </a:solidFill>
                <a:ea typeface="Source Han Sans KR Bold"/>
              </a:rPr>
              <a:t>확장성</a:t>
            </a:r>
          </a:p>
          <a:p>
            <a:pPr>
              <a:lnSpc>
                <a:spcPts val="3446"/>
              </a:lnSpc>
            </a:pPr>
            <a:r>
              <a:rPr lang="en-US" sz="2461" spc="-61">
                <a:solidFill>
                  <a:srgbClr val="000000"/>
                </a:solidFill>
                <a:ea typeface="Source Han Sans KR"/>
              </a:rPr>
              <a:t>새로운 형태의 콘텐츠를 지원하기가 쉬워야</a:t>
            </a:r>
          </a:p>
          <a:p>
            <a:pPr>
              <a:lnSpc>
                <a:spcPts val="3446"/>
              </a:lnSpc>
            </a:pPr>
            <a:r>
              <a:rPr lang="en-US" sz="2461" spc="-61">
                <a:solidFill>
                  <a:srgbClr val="000000"/>
                </a:solidFill>
                <a:latin typeface="Source Han Sans KR"/>
                <a:ea typeface="Source Han Sans KR"/>
              </a:rPr>
              <a:t>(이미지 파일도 크롤링 하려할 때, 전체 시스템 설계에 영향이 없도록 해야)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671937" y="4238537"/>
            <a:ext cx="11800060" cy="860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예절(Politeness)</a:t>
            </a:r>
          </a:p>
          <a:p>
            <a:pPr algn="just"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ea typeface="Source Han Sans KR Bold"/>
              </a:rPr>
              <a:t>크</a:t>
            </a:r>
            <a:r>
              <a:rPr lang="en-US" sz="2500" spc="-62">
                <a:solidFill>
                  <a:srgbClr val="000000"/>
                </a:solidFill>
                <a:ea typeface="Source Han Sans KR"/>
              </a:rPr>
              <a:t>롤러는 수집 대상 웹 사이트에 짧은 시간 동안 너무 많은 요청을 보내서는 안된다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5152077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1단계 - 문제 이해 및 설계 범위 확정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170108"/>
            <a:ext cx="2408555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ea typeface="Source Han Sans KR Bold"/>
              </a:rPr>
              <a:t>개략적 규모 추정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3937188"/>
            <a:ext cx="11800060" cy="39274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매달 10억 개의 웹 페이지를 다운로드 한다.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QPS = 10억 / 30일 / 24시간 / 3600초 = 대략 400 page / sec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최대 (Peak) QPS = 2 X QPS = 800 page/sec</a:t>
            </a:r>
          </a:p>
          <a:p>
            <a:pPr>
              <a:lnSpc>
                <a:spcPts val="3500"/>
              </a:lnSpc>
            </a:pP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웹 페이지의 평균 크기는 500k라고 가정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10억 페이지 x 500k = 500 TB /month.</a:t>
            </a:r>
          </a:p>
          <a:p>
            <a:pPr>
              <a:lnSpc>
                <a:spcPts val="3500"/>
              </a:lnSpc>
            </a:pP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500TB X 12개월 X 5년 = 30PB의 저장용량이 필요하다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</a:rPr>
              <a:t>(</a:t>
            </a: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1개월치 데이터를 보관하는 데는 500 TB, 5년간 보관한다고 가정 시)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71937" y="2412553"/>
            <a:ext cx="6830902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2단계 개략적 설계안 제시 및 동의 구하기</a:t>
            </a:r>
          </a:p>
        </p:txBody>
      </p:sp>
      <p:sp>
        <p:nvSpPr>
          <p:cNvPr name="AutoShape 3" id="3"/>
          <p:cNvSpPr/>
          <p:nvPr/>
        </p:nvSpPr>
        <p:spPr>
          <a:xfrm>
            <a:off x="1671937" y="2099988"/>
            <a:ext cx="671901" cy="0"/>
          </a:xfrm>
          <a:prstGeom prst="line">
            <a:avLst/>
          </a:prstGeom>
          <a:ln cap="flat" w="6667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4" id="4"/>
          <p:cNvSpPr txBox="true"/>
          <p:nvPr/>
        </p:nvSpPr>
        <p:spPr>
          <a:xfrm rot="0">
            <a:off x="1671937" y="3326798"/>
            <a:ext cx="2140903" cy="481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919"/>
              </a:lnSpc>
              <a:spcBef>
                <a:spcPct val="0"/>
              </a:spcBef>
            </a:pPr>
            <a:r>
              <a:rPr lang="en-US" sz="2799" spc="-69">
                <a:solidFill>
                  <a:srgbClr val="000000"/>
                </a:solidFill>
                <a:latin typeface="Source Han Sans KR Bold"/>
                <a:ea typeface="Source Han Sans KR Bold"/>
              </a:rPr>
              <a:t>시작 URL 집합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71937" y="4093879"/>
            <a:ext cx="13590806" cy="217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크롤러가 가능한 많은 링크를 탐색할 수 있도록 하는 URL</a:t>
            </a:r>
            <a:r>
              <a:rPr lang="en-US" sz="2500" spc="-62">
                <a:solidFill>
                  <a:srgbClr val="000000"/>
                </a:solidFill>
                <a:ea typeface="Source Han Sans KR"/>
              </a:rPr>
              <a:t>을 고르는 것이 바람직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전체 URL 공간을 작은 부분 집합으로 나누는 전략 사용</a:t>
            </a:r>
          </a:p>
          <a:p>
            <a:pPr>
              <a:lnSpc>
                <a:spcPts val="3500"/>
              </a:lnSpc>
            </a:pP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 Bold"/>
                <a:ea typeface="Source Han Sans KR Bold"/>
              </a:rPr>
              <a:t>주제별로 다른 시작 URL을 사용</a:t>
            </a:r>
          </a:p>
          <a:p>
            <a:pPr>
              <a:lnSpc>
                <a:spcPts val="3500"/>
              </a:lnSpc>
            </a:pPr>
            <a:r>
              <a:rPr lang="en-US" sz="2500" spc="-62">
                <a:solidFill>
                  <a:srgbClr val="000000"/>
                </a:solidFill>
                <a:latin typeface="Source Han Sans KR"/>
                <a:ea typeface="Source Han Sans KR"/>
              </a:rPr>
              <a:t>URL 공간을 쇼핑, 스포츠, 건강 등등의 주제별로 세분화하고 그 각각에 다른 시작 URL을 쓰는 것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DAGBo0QbX4w</dc:identifier>
  <dcterms:modified xsi:type="dcterms:W3CDTF">2011-08-01T06:04:30Z</dcterms:modified>
  <cp:revision>1</cp:revision>
  <dc:title>월간CS-대용량 시스템 설계 기초_9</dc:title>
</cp:coreProperties>
</file>

<file path=docProps/thumbnail.jpeg>
</file>